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6" r:id="rId3"/>
    <p:sldId id="287" r:id="rId4"/>
    <p:sldId id="288" r:id="rId5"/>
    <p:sldId id="289" r:id="rId6"/>
    <p:sldId id="284" r:id="rId7"/>
    <p:sldId id="291" r:id="rId8"/>
    <p:sldId id="292" r:id="rId9"/>
    <p:sldId id="293" r:id="rId10"/>
    <p:sldId id="294" r:id="rId11"/>
    <p:sldId id="306" r:id="rId12"/>
    <p:sldId id="307" r:id="rId13"/>
    <p:sldId id="305" r:id="rId14"/>
    <p:sldId id="300" r:id="rId15"/>
    <p:sldId id="301" r:id="rId16"/>
    <p:sldId id="302" r:id="rId17"/>
    <p:sldId id="304" r:id="rId18"/>
  </p:sldIdLst>
  <p:sldSz cx="9144000" cy="5143500" type="screen16x9"/>
  <p:notesSz cx="6864350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9AC3"/>
    <a:srgbClr val="DF5907"/>
    <a:srgbClr val="E3EBF5"/>
    <a:srgbClr val="F66308"/>
    <a:srgbClr val="D4E5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349" autoAdjust="0"/>
  </p:normalViewPr>
  <p:slideViewPr>
    <p:cSldViewPr>
      <p:cViewPr varScale="1">
        <p:scale>
          <a:sx n="147" d="100"/>
          <a:sy n="147" d="100"/>
        </p:scale>
        <p:origin x="564" y="120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3011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63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4558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118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890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089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7652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205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2787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1401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184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6F0D5-79B4-45A6-A01B-960771C0AC1F}" type="datetimeFigureOut">
              <a:rPr lang="ko-KR" altLang="en-US" smtClean="0"/>
              <a:t>2023-01-25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0C243-353B-4AE3-8D56-81804811EBF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151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9"/>
          <a:stretch/>
        </p:blipFill>
        <p:spPr>
          <a:xfrm rot="155813">
            <a:off x="-204457" y="-65168"/>
            <a:ext cx="3551789" cy="5381338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 rot="5400000">
            <a:off x="2638053" y="-1234405"/>
            <a:ext cx="5308054" cy="7776864"/>
          </a:xfrm>
          <a:prstGeom prst="rect">
            <a:avLst/>
          </a:prstGeom>
          <a:gradFill>
            <a:gsLst>
              <a:gs pos="0">
                <a:schemeClr val="tx2"/>
              </a:gs>
              <a:gs pos="85000">
                <a:srgbClr val="639AC3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4355976" y="1491630"/>
            <a:ext cx="3780420" cy="136815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퀸벨호텔</a:t>
            </a:r>
            <a:endParaRPr lang="ko-KR" altLang="en-US" sz="4000" dirty="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81470" y="3002651"/>
            <a:ext cx="1771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www.queenvell.com</a:t>
            </a:r>
            <a:endParaRPr lang="ko-KR" altLang="en-US" sz="1400" dirty="0">
              <a:solidFill>
                <a:schemeClr val="bg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4968044" y="3291830"/>
            <a:ext cx="42124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731990"/>
            <a:ext cx="1152128" cy="23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52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43343" y="483518"/>
            <a:ext cx="7632848" cy="30860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599326" y="483518"/>
            <a:ext cx="3612634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②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 객실의 보안도 </a:t>
            </a:r>
            <a:r>
              <a:rPr lang="en-US" altLang="ko-KR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비상대피안내도</a:t>
            </a:r>
            <a:r>
              <a:rPr lang="en-US" altLang="ko-KR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743343" y="3271257"/>
            <a:ext cx="7632848" cy="30860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599326" y="3271257"/>
            <a:ext cx="2532514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③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 보안 시설의 현황 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402594"/>
              </p:ext>
            </p:extLst>
          </p:nvPr>
        </p:nvGraphicFramePr>
        <p:xfrm>
          <a:off x="1474021" y="3795886"/>
          <a:ext cx="6096000" cy="7416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Door</a:t>
                      </a:r>
                      <a:r>
                        <a:rPr lang="en-US" altLang="ko-KR" sz="1200" b="0" baseline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Chain Lock</a:t>
                      </a:r>
                      <a:endParaRPr lang="ko-KR" altLang="en-US" sz="1200" b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Door View</a:t>
                      </a:r>
                      <a:endParaRPr lang="ko-KR" altLang="en-US" sz="1200" b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Double Lock</a:t>
                      </a:r>
                      <a:endParaRPr lang="ko-KR" altLang="en-US" sz="1200" b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설 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설 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설 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3" name="그룹 12"/>
          <p:cNvGrpSpPr/>
          <p:nvPr/>
        </p:nvGrpSpPr>
        <p:grpSpPr>
          <a:xfrm>
            <a:off x="1835696" y="965094"/>
            <a:ext cx="5472608" cy="2061183"/>
            <a:chOff x="1763688" y="965094"/>
            <a:chExt cx="5472608" cy="2061183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51" r="1320"/>
            <a:stretch/>
          </p:blipFill>
          <p:spPr>
            <a:xfrm rot="5400000">
              <a:off x="4973516" y="763497"/>
              <a:ext cx="2061183" cy="2464377"/>
            </a:xfrm>
            <a:prstGeom prst="rect">
              <a:avLst/>
            </a:prstGeom>
            <a:ln w="38100" cmpd="sng">
              <a:solidFill>
                <a:srgbClr val="639AC3"/>
              </a:solidFill>
            </a:ln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3688" y="965095"/>
              <a:ext cx="2748242" cy="2061182"/>
            </a:xfrm>
            <a:prstGeom prst="rect">
              <a:avLst/>
            </a:prstGeom>
            <a:ln w="38100">
              <a:solidFill>
                <a:srgbClr val="639AC3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063744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내용 개체 틀 8">
            <a:extLst>
              <a:ext uri="{FF2B5EF4-FFF2-40B4-BE49-F238E27FC236}">
                <a16:creationId xmlns:a16="http://schemas.microsoft.com/office/drawing/2014/main" id="{880C80BC-446F-9810-BF35-D11446D3D8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" y="1550987"/>
            <a:ext cx="4038600" cy="2692400"/>
          </a:xfrm>
        </p:spPr>
      </p:pic>
      <p:pic>
        <p:nvPicPr>
          <p:cNvPr id="11" name="내용 개체 틀 10">
            <a:extLst>
              <a:ext uri="{FF2B5EF4-FFF2-40B4-BE49-F238E27FC236}">
                <a16:creationId xmlns:a16="http://schemas.microsoft.com/office/drawing/2014/main" id="{B2F87205-3492-465D-3E39-374F7F0299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8200" y="1550987"/>
            <a:ext cx="4038600" cy="2692400"/>
          </a:xfrm>
        </p:spPr>
      </p:pic>
      <p:sp>
        <p:nvSpPr>
          <p:cNvPr id="5" name="모서리가 둥근 직사각형 6">
            <a:extLst>
              <a:ext uri="{FF2B5EF4-FFF2-40B4-BE49-F238E27FC236}">
                <a16:creationId xmlns:a16="http://schemas.microsoft.com/office/drawing/2014/main" id="{AC4D3146-9906-2134-0390-5CE990C2B300}"/>
              </a:ext>
            </a:extLst>
          </p:cNvPr>
          <p:cNvSpPr/>
          <p:nvPr/>
        </p:nvSpPr>
        <p:spPr>
          <a:xfrm>
            <a:off x="457200" y="266071"/>
            <a:ext cx="1090464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④</a:t>
            </a:r>
            <a:r>
              <a:rPr lang="ko-KR" altLang="en-US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객실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6891A3-3229-6C94-C550-EB28311BA16C}"/>
              </a:ext>
            </a:extLst>
          </p:cNvPr>
          <p:cNvSpPr txBox="1"/>
          <p:nvPr/>
        </p:nvSpPr>
        <p:spPr>
          <a:xfrm>
            <a:off x="539552" y="716583"/>
            <a:ext cx="673133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일반실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트윈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더블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-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개인금고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티비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헤어드라이기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비데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욕조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또는 샤워부스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샴푸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린스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스킨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로션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바디젤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</a:p>
          <a:p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치솔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치약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면도기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빗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샤워스폰지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생수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병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무료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),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녹차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+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둥글레차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6937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내용 개체 틀 8">
            <a:extLst>
              <a:ext uri="{FF2B5EF4-FFF2-40B4-BE49-F238E27FC236}">
                <a16:creationId xmlns:a16="http://schemas.microsoft.com/office/drawing/2014/main" id="{880C80BC-446F-9810-BF35-D11446D3D8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" y="1535534"/>
            <a:ext cx="4042791" cy="2692400"/>
          </a:xfrm>
        </p:spPr>
      </p:pic>
      <p:pic>
        <p:nvPicPr>
          <p:cNvPr id="11" name="내용 개체 틀 10">
            <a:extLst>
              <a:ext uri="{FF2B5EF4-FFF2-40B4-BE49-F238E27FC236}">
                <a16:creationId xmlns:a16="http://schemas.microsoft.com/office/drawing/2014/main" id="{B2F87205-3492-465D-3E39-374F7F0299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4008" y="1535534"/>
            <a:ext cx="4042791" cy="269240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6891A3-3229-6C94-C550-EB28311BA16C}"/>
              </a:ext>
            </a:extLst>
          </p:cNvPr>
          <p:cNvSpPr txBox="1"/>
          <p:nvPr/>
        </p:nvSpPr>
        <p:spPr>
          <a:xfrm>
            <a:off x="539552" y="716583"/>
            <a:ext cx="3796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패밀리 트윈 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디럭스 더블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소파 및 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월풀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욕조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75893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2195736" cy="483518"/>
          </a:xfrm>
          <a:prstGeom prst="rect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Chapter 03-3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-9270" y="483518"/>
            <a:ext cx="8613718" cy="0"/>
          </a:xfrm>
          <a:prstGeom prst="line">
            <a:avLst/>
          </a:prstGeom>
          <a:ln>
            <a:solidFill>
              <a:srgbClr val="639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67744" y="5147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부대시설 부 문</a:t>
            </a:r>
          </a:p>
        </p:txBody>
      </p:sp>
      <p:sp>
        <p:nvSpPr>
          <p:cNvPr id="5" name="모서리가 둥근 직사각형 9">
            <a:extLst>
              <a:ext uri="{FF2B5EF4-FFF2-40B4-BE49-F238E27FC236}">
                <a16:creationId xmlns:a16="http://schemas.microsoft.com/office/drawing/2014/main" id="{359F7965-086A-9056-9D94-A3E67B1D0FDA}"/>
              </a:ext>
            </a:extLst>
          </p:cNvPr>
          <p:cNvSpPr/>
          <p:nvPr/>
        </p:nvSpPr>
        <p:spPr>
          <a:xfrm>
            <a:off x="539550" y="937921"/>
            <a:ext cx="2880322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①</a:t>
            </a:r>
            <a:r>
              <a:rPr lang="ko-KR" altLang="en-US" sz="1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부대시설 별 운영현황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7300F9-670B-39E5-EE4F-2C8EC5F7F909}"/>
              </a:ext>
            </a:extLst>
          </p:cNvPr>
          <p:cNvSpPr txBox="1"/>
          <p:nvPr/>
        </p:nvSpPr>
        <p:spPr>
          <a:xfrm>
            <a:off x="873908" y="1455816"/>
            <a:ext cx="257634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국제회의 시설 영상장비 현황</a:t>
            </a:r>
            <a:endParaRPr lang="en-US" altLang="ko-KR" sz="1300" dirty="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79A57D09-C5B0-F6DF-F076-6E63ABDC64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854139"/>
              </p:ext>
            </p:extLst>
          </p:nvPr>
        </p:nvGraphicFramePr>
        <p:xfrm>
          <a:off x="827584" y="1831331"/>
          <a:ext cx="7344816" cy="177833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43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빔 프로젝트 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스크린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음향시스템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 err="1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사회대</a:t>
                      </a:r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및  연단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화이트 보드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조명 시설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각 층 연회장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각 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연회장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1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59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7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558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0500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9924798C-A6A1-2564-062E-87B230514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131590"/>
            <a:ext cx="3840427" cy="2520280"/>
          </a:xfrm>
          <a:prstGeom prst="rect">
            <a:avLst/>
          </a:prstGeom>
          <a:noFill/>
          <a:ln w="38100">
            <a:solidFill>
              <a:srgbClr val="639AC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30E23B9B-91B8-5164-202E-17E8DFF61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0415" y="1131590"/>
            <a:ext cx="3960440" cy="2520280"/>
          </a:xfrm>
          <a:prstGeom prst="rect">
            <a:avLst/>
          </a:prstGeom>
          <a:noFill/>
          <a:ln w="38100">
            <a:solidFill>
              <a:srgbClr val="639AC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54E7DC-5E25-0660-6E23-C1710A36DCAA}"/>
              </a:ext>
            </a:extLst>
          </p:cNvPr>
          <p:cNvSpPr txBox="1"/>
          <p:nvPr/>
        </p:nvSpPr>
        <p:spPr>
          <a:xfrm>
            <a:off x="3851920" y="483518"/>
            <a:ext cx="1321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세미나실 전경</a:t>
            </a:r>
          </a:p>
        </p:txBody>
      </p:sp>
    </p:spTree>
    <p:extLst>
      <p:ext uri="{BB962C8B-B14F-4D97-AF65-F5344CB8AC3E}">
        <p14:creationId xmlns:p14="http://schemas.microsoft.com/office/powerpoint/2010/main" val="2285149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1518" y="263138"/>
            <a:ext cx="146386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비즈니스 센터</a:t>
            </a:r>
            <a:endParaRPr lang="en-US" altLang="ko-KR" sz="130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613999"/>
              </p:ext>
            </p:extLst>
          </p:nvPr>
        </p:nvGraphicFramePr>
        <p:xfrm>
          <a:off x="827584" y="627534"/>
          <a:ext cx="7488832" cy="927357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390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0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3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9119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위 치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 성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사용 시간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 고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119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로비 커피숍 옆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PC 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24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시간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로비 에어컨 및</a:t>
                      </a:r>
                      <a:endParaRPr lang="en-US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조명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1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프론트 앞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전화기설치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1518" y="1923678"/>
            <a:ext cx="163057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장애인 편의시설</a:t>
            </a:r>
            <a:endParaRPr lang="en-US" altLang="ko-KR" sz="130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865412"/>
              </p:ext>
            </p:extLst>
          </p:nvPr>
        </p:nvGraphicFramePr>
        <p:xfrm>
          <a:off x="827584" y="2355726"/>
          <a:ext cx="7488832" cy="156972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화장실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주차장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엘리베이터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점자 </a:t>
                      </a:r>
                      <a:r>
                        <a:rPr lang="ko-KR" altLang="en-US" sz="1200" b="0" dirty="0" err="1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블럭</a:t>
                      </a:r>
                      <a:endParaRPr lang="ko-KR" altLang="en-US" sz="12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객실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계단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228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ko-KR" altLang="en-US" sz="11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로비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현관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곳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중앙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전망용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각층 중앙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E/V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앞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개소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실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무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2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전망용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E/V 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곳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9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곳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각 층 화장실 앞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곳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71518" y="4295586"/>
            <a:ext cx="588334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금년 </a:t>
            </a:r>
            <a:r>
              <a:rPr lang="ko-KR" altLang="en-US" sz="1300" dirty="0" err="1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휘트니스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센터 추가증설 예정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객실은 지속적인 리뉴얼 중에 있음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6983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743343" y="771550"/>
            <a:ext cx="7632848" cy="30860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599326" y="771550"/>
            <a:ext cx="2460506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① 주차장 현황 및 설비</a:t>
            </a:r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0" y="0"/>
            <a:ext cx="2195736" cy="483518"/>
          </a:xfrm>
          <a:prstGeom prst="rect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Chapter 03-4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-9270" y="483518"/>
            <a:ext cx="8613718" cy="0"/>
          </a:xfrm>
          <a:prstGeom prst="line">
            <a:avLst/>
          </a:prstGeom>
          <a:ln>
            <a:solidFill>
              <a:srgbClr val="639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67744" y="51470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주차</a:t>
            </a:r>
            <a:r>
              <a:rPr lang="en-US" altLang="ko-KR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보안 부문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0594" y="1203598"/>
            <a:ext cx="12971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주차장 면적</a:t>
            </a:r>
            <a:endParaRPr lang="en-US" altLang="ko-KR" sz="130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989479"/>
              </p:ext>
            </p:extLst>
          </p:nvPr>
        </p:nvGraphicFramePr>
        <p:xfrm>
          <a:off x="1439652" y="1527634"/>
          <a:ext cx="6264696" cy="12601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0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주차장 면적</a:t>
                      </a:r>
                      <a:r>
                        <a:rPr lang="en-US" altLang="ko-KR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r>
                        <a:rPr lang="en-US" altLang="ko-KR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법 정 가 능 대 수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실 주 차 가</a:t>
                      </a:r>
                      <a:r>
                        <a:rPr lang="ko-KR" altLang="en-US" sz="1200" b="0" baseline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능 대 수</a:t>
                      </a:r>
                      <a:endParaRPr lang="ko-KR" altLang="en-US" sz="12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옥외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841.5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130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500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지하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4,748.42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주차장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3,451.8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70594" y="2999442"/>
            <a:ext cx="245291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버스 일 최대 </a:t>
            </a:r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 주차 가능</a:t>
            </a:r>
            <a:endParaRPr lang="en-US" altLang="ko-KR" sz="1300" dirty="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FF8E71-E3CF-2A28-4D97-6EB3D738A914}"/>
              </a:ext>
            </a:extLst>
          </p:cNvPr>
          <p:cNvSpPr txBox="1"/>
          <p:nvPr/>
        </p:nvSpPr>
        <p:spPr>
          <a:xfrm>
            <a:off x="1259632" y="3435846"/>
            <a:ext cx="29947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300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호텔 정문에 버스 정차 및 주차 가능</a:t>
            </a:r>
            <a:endParaRPr lang="en-US" altLang="ko-KR" sz="1300" dirty="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228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743343" y="894993"/>
            <a:ext cx="7632848" cy="30860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599326" y="894993"/>
            <a:ext cx="3900666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②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 중앙감시반</a:t>
            </a:r>
            <a:r>
              <a:rPr lang="en-US" altLang="ko-KR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보안시설</a:t>
            </a:r>
            <a:r>
              <a:rPr lang="en-US" altLang="ko-KR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기능 및 업무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233480"/>
              </p:ext>
            </p:extLst>
          </p:nvPr>
        </p:nvGraphicFramePr>
        <p:xfrm>
          <a:off x="1181496" y="1923678"/>
          <a:ext cx="6781008" cy="2195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92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44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위 치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 수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위 치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 수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지하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주차장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호텔외부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방재실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460"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합 계 </a:t>
                      </a: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73</a:t>
                      </a:r>
                      <a:r>
                        <a:rPr lang="ko-KR" altLang="en-US" sz="1200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70594" y="1487274"/>
            <a:ext cx="19094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카메라 위치 및 대수</a:t>
            </a:r>
            <a:endParaRPr lang="en-US" altLang="ko-KR" sz="130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326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1001"/>
          <p:cNvGrpSpPr/>
          <p:nvPr/>
        </p:nvGrpSpPr>
        <p:grpSpPr>
          <a:xfrm>
            <a:off x="-756592" y="-796143"/>
            <a:ext cx="4104456" cy="6756319"/>
            <a:chOff x="-2851429" y="-1020952"/>
            <a:chExt cx="9985352" cy="12327619"/>
          </a:xfrm>
        </p:grpSpPr>
        <p:pic>
          <p:nvPicPr>
            <p:cNvPr id="7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851429" y="-1020952"/>
              <a:ext cx="9985352" cy="12327619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23528" y="2166517"/>
            <a:ext cx="28071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>
                <a:solidFill>
                  <a:srgbClr val="639AC3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Chapter </a:t>
            </a:r>
            <a:r>
              <a:rPr lang="en-US" altLang="ko-KR" sz="48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endParaRPr lang="ko-KR" altLang="en-US" sz="480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3465" y="2166517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 텔 연 혁</a:t>
            </a:r>
          </a:p>
        </p:txBody>
      </p:sp>
    </p:spTree>
    <p:extLst>
      <p:ext uri="{BB962C8B-B14F-4D97-AF65-F5344CB8AC3E}">
        <p14:creationId xmlns:p14="http://schemas.microsoft.com/office/powerpoint/2010/main" val="538658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538462" y="339502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538462" y="936140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538462" y="1532778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38462" y="2129416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538462" y="2726054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538462" y="3322692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538462" y="3919330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539552" y="4515966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연결선 15"/>
          <p:cNvCxnSpPr>
            <a:stCxn id="4" idx="4"/>
            <a:endCxn id="14" idx="0"/>
          </p:cNvCxnSpPr>
          <p:nvPr/>
        </p:nvCxnSpPr>
        <p:spPr>
          <a:xfrm>
            <a:off x="646474" y="555526"/>
            <a:ext cx="1090" cy="3960440"/>
          </a:xfrm>
          <a:prstGeom prst="line">
            <a:avLst/>
          </a:prstGeom>
          <a:ln w="28575">
            <a:solidFill>
              <a:srgbClr val="639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43608" y="278237"/>
            <a:ext cx="4357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2000.07.01       HOTEL GS PLAZA (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사업자 등록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43608" y="874875"/>
            <a:ext cx="2752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2001.05.01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호텔 착공일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3608" y="1471513"/>
            <a:ext cx="4200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2002.05.30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관광 호텔업 등록 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특 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등급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608" y="2068151"/>
            <a:ext cx="2550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2002.06.01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영업 개시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3608" y="2664789"/>
            <a:ext cx="4031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2009.10.26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법인명 ㈜생활속행복 등록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3608" y="3261427"/>
            <a:ext cx="5450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2012.09.24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공개 낙찰자 선정 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구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HOTEL GS PLAZA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㈜ 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43608" y="3858065"/>
            <a:ext cx="3886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2012.11.02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증자 → 자본금 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20.5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억원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3608" y="4454701"/>
            <a:ext cx="3223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2012.11.05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호텔 소유권 취득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7900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538462" y="339502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538462" y="936140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538462" y="1532778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38462" y="2355726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538462" y="2921047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연결선 15"/>
          <p:cNvCxnSpPr>
            <a:cxnSpLocks/>
          </p:cNvCxnSpPr>
          <p:nvPr/>
        </p:nvCxnSpPr>
        <p:spPr>
          <a:xfrm>
            <a:off x="646474" y="483518"/>
            <a:ext cx="0" cy="3888432"/>
          </a:xfrm>
          <a:prstGeom prst="line">
            <a:avLst/>
          </a:prstGeom>
          <a:ln w="28575">
            <a:solidFill>
              <a:srgbClr val="639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43608" y="278237"/>
            <a:ext cx="5817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2012.12.05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호텔 관광 사업 등록 취득 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상호변경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퀸벨호텔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3608" y="874875"/>
            <a:ext cx="5160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2013.02.01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사업자 본점 소재지 이전 등기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 주소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608" y="1482919"/>
            <a:ext cx="5636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2013.03.18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호텔증축 및 대수선 공사   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</a:p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소요예산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약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130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억원 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순수 리노베이션 비용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3608" y="2305204"/>
            <a:ext cx="3493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2013.10.01       </a:t>
            </a:r>
            <a:r>
              <a:rPr lang="ko-KR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퀸벨 호텔 영업 개시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3608" y="2859782"/>
            <a:ext cx="3223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2018.07.01       </a:t>
            </a:r>
            <a:r>
              <a: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호텔 리뉴얼 공사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4CC64FC4-A8E2-2A7B-A0E6-ACE260F1026D}"/>
              </a:ext>
            </a:extLst>
          </p:cNvPr>
          <p:cNvSpPr/>
          <p:nvPr/>
        </p:nvSpPr>
        <p:spPr>
          <a:xfrm>
            <a:off x="538462" y="3646498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C35025-58BF-5326-9D30-73AB34F11B39}"/>
              </a:ext>
            </a:extLst>
          </p:cNvPr>
          <p:cNvSpPr txBox="1"/>
          <p:nvPr/>
        </p:nvSpPr>
        <p:spPr>
          <a:xfrm>
            <a:off x="1043607" y="3579862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2022.05.09       </a:t>
            </a:r>
            <a:r>
              <a: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이탈리안 레스토랑 라파체 오픈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886A07C9-2A4B-4596-565B-775596FA3688}"/>
              </a:ext>
            </a:extLst>
          </p:cNvPr>
          <p:cNvSpPr/>
          <p:nvPr/>
        </p:nvSpPr>
        <p:spPr>
          <a:xfrm>
            <a:off x="538462" y="4299942"/>
            <a:ext cx="216024" cy="216024"/>
          </a:xfrm>
          <a:prstGeom prst="ellipse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94B4D-EE19-05E5-4713-AB69CEA203A1}"/>
              </a:ext>
            </a:extLst>
          </p:cNvPr>
          <p:cNvSpPr txBox="1"/>
          <p:nvPr/>
        </p:nvSpPr>
        <p:spPr>
          <a:xfrm>
            <a:off x="1043607" y="4162071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2022.12.20       </a:t>
            </a:r>
            <a:r>
              <a: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객실 리뉴얼 공사 예정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432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1001"/>
          <p:cNvGrpSpPr/>
          <p:nvPr/>
        </p:nvGrpSpPr>
        <p:grpSpPr>
          <a:xfrm>
            <a:off x="-756592" y="-796143"/>
            <a:ext cx="4104456" cy="6756319"/>
            <a:chOff x="-2851429" y="-1020952"/>
            <a:chExt cx="9985352" cy="12327619"/>
          </a:xfrm>
        </p:grpSpPr>
        <p:pic>
          <p:nvPicPr>
            <p:cNvPr id="7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851429" y="-1020952"/>
              <a:ext cx="9985352" cy="12327619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23528" y="2166517"/>
            <a:ext cx="27735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>
                <a:solidFill>
                  <a:srgbClr val="639AC3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Chapter </a:t>
            </a:r>
            <a:r>
              <a:rPr lang="en-US" altLang="ko-KR" sz="480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02</a:t>
            </a:r>
            <a:endParaRPr lang="ko-KR" altLang="en-US" sz="4800">
              <a:solidFill>
                <a:schemeClr val="tx2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3465" y="2166517"/>
            <a:ext cx="15151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개 요</a:t>
            </a:r>
          </a:p>
        </p:txBody>
      </p:sp>
    </p:spTree>
    <p:extLst>
      <p:ext uri="{BB962C8B-B14F-4D97-AF65-F5344CB8AC3E}">
        <p14:creationId xmlns:p14="http://schemas.microsoft.com/office/powerpoint/2010/main" val="3867379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83568" y="267494"/>
            <a:ext cx="7740860" cy="36004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539552" y="267494"/>
            <a:ext cx="1584176" cy="36004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①</a:t>
            </a:r>
            <a:r>
              <a:rPr lang="ko-KR" altLang="en-US" sz="1500">
                <a:latin typeface="HY헤드라인M" panose="02030600000101010101" pitchFamily="18" charset="-127"/>
                <a:ea typeface="HY헤드라인M" panose="02030600000101010101" pitchFamily="18" charset="-127"/>
              </a:rPr>
              <a:t> 호텔개요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128600"/>
              </p:ext>
            </p:extLst>
          </p:nvPr>
        </p:nvGraphicFramePr>
        <p:xfrm>
          <a:off x="1403648" y="843558"/>
          <a:ext cx="6336704" cy="13868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96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0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내용</a:t>
                      </a:r>
                    </a:p>
                  </a:txBody>
                  <a:tcPr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사업체명</a:t>
                      </a:r>
                      <a:endParaRPr lang="en-US" altLang="ko-KR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퀸벨 호텔</a:t>
                      </a: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대표자</a:t>
                      </a: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박 완</a:t>
                      </a: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소재지</a:t>
                      </a: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대구 광역시 동구 동촌로 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200</a:t>
                      </a: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업종</a:t>
                      </a: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관광호텔 외</a:t>
                      </a: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모서리가 둥근 직사각형 6"/>
          <p:cNvSpPr/>
          <p:nvPr/>
        </p:nvSpPr>
        <p:spPr>
          <a:xfrm>
            <a:off x="683568" y="2571750"/>
            <a:ext cx="7740860" cy="36004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539552" y="2571750"/>
            <a:ext cx="1584176" cy="36004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②</a:t>
            </a:r>
            <a:r>
              <a:rPr lang="ko-KR" altLang="en-US" sz="1500">
                <a:latin typeface="HY헤드라인M" panose="02030600000101010101" pitchFamily="18" charset="-127"/>
                <a:ea typeface="HY헤드라인M" panose="02030600000101010101" pitchFamily="18" charset="-127"/>
              </a:rPr>
              <a:t> 시설규모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003034"/>
              </p:ext>
            </p:extLst>
          </p:nvPr>
        </p:nvGraphicFramePr>
        <p:xfrm>
          <a:off x="1403648" y="3147814"/>
          <a:ext cx="6336704" cy="16611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96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0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내용</a:t>
                      </a: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대지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건축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연면적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6,879.00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  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  2,734.5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  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  19,475.91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구조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층수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철근콘크리트  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  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지상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지하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엘리베이터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대 운영 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에스컬레이터 없음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주차장 면적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옥외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-841.5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지하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-4748.42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주차장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-3,451.8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로비 면적</a:t>
                      </a:r>
                    </a:p>
                  </a:txBody>
                  <a:tcPr anchor="ctr"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층 전체 면적 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2,604.25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 중 로비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면적 </a:t>
                      </a:r>
                      <a:r>
                        <a:rPr lang="en-US" altLang="ko-KR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515.2</a:t>
                      </a:r>
                      <a:r>
                        <a:rPr lang="ko-KR" altLang="en-US" sz="12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</a:p>
                  </a:txBody>
                  <a:tcPr>
                    <a:lnL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0657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1001"/>
          <p:cNvGrpSpPr/>
          <p:nvPr/>
        </p:nvGrpSpPr>
        <p:grpSpPr>
          <a:xfrm>
            <a:off x="-756592" y="-796143"/>
            <a:ext cx="4104456" cy="6756319"/>
            <a:chOff x="-2851429" y="-1020952"/>
            <a:chExt cx="9985352" cy="12327619"/>
          </a:xfrm>
        </p:grpSpPr>
        <p:pic>
          <p:nvPicPr>
            <p:cNvPr id="7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851429" y="-1020952"/>
              <a:ext cx="9985352" cy="12327619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23528" y="2166517"/>
            <a:ext cx="27735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>
                <a:solidFill>
                  <a:srgbClr val="639AC3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Chapter </a:t>
            </a:r>
            <a:r>
              <a:rPr lang="en-US" altLang="ko-KR" sz="4800">
                <a:solidFill>
                  <a:schemeClr val="tx2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03</a:t>
            </a:r>
            <a:endParaRPr lang="ko-KR" altLang="en-US" sz="4800">
              <a:solidFill>
                <a:schemeClr val="tx2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3465" y="2166517"/>
            <a:ext cx="30187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종 합 현 황</a:t>
            </a:r>
            <a:endParaRPr lang="en-US" altLang="ko-KR" sz="480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0719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743343" y="699542"/>
            <a:ext cx="7632848" cy="30860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599326" y="699542"/>
            <a:ext cx="1452393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①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 현관 로비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1542085"/>
              </p:ext>
            </p:extLst>
          </p:nvPr>
        </p:nvGraphicFramePr>
        <p:xfrm>
          <a:off x="1511660" y="1131590"/>
          <a:ext cx="6120680" cy="185583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38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2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1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면  적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고 객 편 의 시 설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119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로비</a:t>
                      </a:r>
                      <a:r>
                        <a:rPr lang="en-US" altLang="ko-KR" sz="11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226.64(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 FRONT DESK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11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2. BELL DESK , DUTY </a:t>
                      </a: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DESK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11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 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비즈니스 센터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11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 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고객</a:t>
                      </a:r>
                      <a:r>
                        <a:rPr lang="ko-KR" altLang="en-US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물품 보관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 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분실물 보관소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11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 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휴게소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11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 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불편 신고 </a:t>
                      </a:r>
                      <a:r>
                        <a:rPr lang="ko-KR" altLang="en-US" sz="11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엽서함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모서리가 둥근 직사각형 7"/>
          <p:cNvSpPr/>
          <p:nvPr/>
        </p:nvSpPr>
        <p:spPr>
          <a:xfrm>
            <a:off x="743343" y="3219822"/>
            <a:ext cx="7632848" cy="30860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599327" y="3219822"/>
            <a:ext cx="2748537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②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 프론트 데스크 근무현황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495863"/>
              </p:ext>
            </p:extLst>
          </p:nvPr>
        </p:nvGraphicFramePr>
        <p:xfrm>
          <a:off x="1524000" y="3651870"/>
          <a:ext cx="6096000" cy="12573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  원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근 무 형 태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객실 관리자</a:t>
                      </a:r>
                      <a:r>
                        <a:rPr lang="en-US" altLang="ko-KR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1</a:t>
                      </a:r>
                      <a:r>
                        <a:rPr lang="ko-KR" altLang="en-US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명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상주 근</a:t>
                      </a:r>
                      <a:r>
                        <a:rPr lang="ko-KR" altLang="en-US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무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프론트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명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교대 근무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야간 당직 지배인 </a:t>
                      </a: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명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야간 근무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하우스 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키퍼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룸 메이드 </a:t>
                      </a:r>
                      <a:r>
                        <a:rPr lang="en-US" altLang="ko-KR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명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상주 근무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직사각형 11"/>
          <p:cNvSpPr/>
          <p:nvPr/>
        </p:nvSpPr>
        <p:spPr>
          <a:xfrm>
            <a:off x="0" y="0"/>
            <a:ext cx="2195736" cy="483518"/>
          </a:xfrm>
          <a:prstGeom prst="rect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Chapter 03-1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-9270" y="483518"/>
            <a:ext cx="8613718" cy="0"/>
          </a:xfrm>
          <a:prstGeom prst="line">
            <a:avLst/>
          </a:prstGeom>
          <a:ln>
            <a:solidFill>
              <a:srgbClr val="639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67744" y="51470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 관 부 문</a:t>
            </a:r>
          </a:p>
        </p:txBody>
      </p:sp>
    </p:spTree>
    <p:extLst>
      <p:ext uri="{BB962C8B-B14F-4D97-AF65-F5344CB8AC3E}">
        <p14:creationId xmlns:p14="http://schemas.microsoft.com/office/powerpoint/2010/main" val="497646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743343" y="894993"/>
            <a:ext cx="7632848" cy="30860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599326" y="894993"/>
            <a:ext cx="2337831" cy="30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3492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①</a:t>
            </a:r>
            <a:r>
              <a:rPr lang="ko-KR" altLang="en-US" sz="1400">
                <a:latin typeface="HY헤드라인M" panose="02030600000101010101" pitchFamily="18" charset="-127"/>
                <a:ea typeface="HY헤드라인M" panose="02030600000101010101" pitchFamily="18" charset="-127"/>
              </a:rPr>
              <a:t> 객실의 수 및 면적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0" y="0"/>
            <a:ext cx="2195736" cy="483518"/>
          </a:xfrm>
          <a:prstGeom prst="rect">
            <a:avLst/>
          </a:prstGeom>
          <a:solidFill>
            <a:srgbClr val="639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Chapter 03-2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-9270" y="483518"/>
            <a:ext cx="8613718" cy="0"/>
          </a:xfrm>
          <a:prstGeom prst="line">
            <a:avLst/>
          </a:prstGeom>
          <a:ln>
            <a:solidFill>
              <a:srgbClr val="639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67744" y="5147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객 실 부 문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046485"/>
              </p:ext>
            </p:extLst>
          </p:nvPr>
        </p:nvGraphicFramePr>
        <p:xfrm>
          <a:off x="1799692" y="2067694"/>
          <a:ext cx="5544616" cy="2000827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772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2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6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객 실 타 입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면적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9A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비즈니스 더블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25.9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스탠다드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트윈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28.08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디럭스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더블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51.87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패밀리 트윈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25.9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한실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25.1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스위트 한실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50.9</a:t>
                      </a:r>
                      <a:r>
                        <a:rPr lang="ko-KR" alt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㎡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39A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69863" y="1554346"/>
            <a:ext cx="3118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● 본관 </a:t>
            </a:r>
            <a:r>
              <a:rPr lang="en-US" altLang="ko-KR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5~7</a:t>
            </a:r>
            <a:r>
              <a: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층 배치 총 </a:t>
            </a:r>
            <a:r>
              <a:rPr lang="en-US" altLang="ko-KR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62</a:t>
            </a:r>
            <a:r>
              <a: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실</a:t>
            </a:r>
          </a:p>
        </p:txBody>
      </p:sp>
    </p:spTree>
    <p:extLst>
      <p:ext uri="{BB962C8B-B14F-4D97-AF65-F5344CB8AC3E}">
        <p14:creationId xmlns:p14="http://schemas.microsoft.com/office/powerpoint/2010/main" val="1345417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</TotalTime>
  <Words>757</Words>
  <Application>Microsoft Office PowerPoint</Application>
  <PresentationFormat>화면 슬라이드 쇼(16:9)</PresentationFormat>
  <Paragraphs>205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3" baseType="lpstr">
      <vt:lpstr>Arial Unicode MS</vt:lpstr>
      <vt:lpstr>HY헤드라인M</vt:lpstr>
      <vt:lpstr>나눔고딕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호  텔  현  황</dc:title>
  <dc:creator>QueenVell</dc:creator>
  <cp:lastModifiedBy>a6</cp:lastModifiedBy>
  <cp:revision>153</cp:revision>
  <cp:lastPrinted>2017-10-09T08:53:59Z</cp:lastPrinted>
  <dcterms:created xsi:type="dcterms:W3CDTF">2017-09-19T04:37:01Z</dcterms:created>
  <dcterms:modified xsi:type="dcterms:W3CDTF">2023-01-25T08:35:28Z</dcterms:modified>
</cp:coreProperties>
</file>